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0" r:id="rId3"/>
    <p:sldId id="257" r:id="rId4"/>
    <p:sldId id="261" r:id="rId5"/>
    <p:sldId id="259" r:id="rId6"/>
    <p:sldId id="262" r:id="rId7"/>
    <p:sldId id="263" r:id="rId8"/>
    <p:sldId id="264" r:id="rId9"/>
    <p:sldId id="258" r:id="rId1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4673"/>
  </p:normalViewPr>
  <p:slideViewPr>
    <p:cSldViewPr snapToGrid="0">
      <p:cViewPr>
        <p:scale>
          <a:sx n="110" d="100"/>
          <a:sy n="110" d="100"/>
        </p:scale>
        <p:origin x="151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B138F17-ADB4-104C-A8A2-959B2C373A08}"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2766739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B138F17-ADB4-104C-A8A2-959B2C373A08}"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4051190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B138F17-ADB4-104C-A8A2-959B2C373A08}"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87716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B138F17-ADB4-104C-A8A2-959B2C373A08}"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100750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B138F17-ADB4-104C-A8A2-959B2C373A08}"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1702747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B138F17-ADB4-104C-A8A2-959B2C373A08}" type="datetimeFigureOut">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266922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B138F17-ADB4-104C-A8A2-959B2C373A08}" type="datetimeFigureOut">
              <a:rPr lang="en-US" smtClean="0"/>
              <a:t>11/29/23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325995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B138F17-ADB4-104C-A8A2-959B2C373A08}" type="datetimeFigureOut">
              <a:rPr lang="en-US" smtClean="0"/>
              <a:t>11/29/23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1517781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38F17-ADB4-104C-A8A2-959B2C373A08}" type="datetimeFigureOut">
              <a:rPr lang="en-US" smtClean="0"/>
              <a:t>11/29/23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2906673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1426282"/>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B138F17-ADB4-104C-A8A2-959B2C373A08}" type="datetimeFigureOut">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351984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1426282"/>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B138F17-ADB4-104C-A8A2-959B2C373A08}" type="datetimeFigureOut">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FF93F-D001-624C-9933-130C5973491E}" type="slidenum">
              <a:rPr lang="en-US" smtClean="0"/>
              <a:t>‹#›</a:t>
            </a:fld>
            <a:endParaRPr lang="en-US"/>
          </a:p>
        </p:txBody>
      </p:sp>
    </p:spTree>
    <p:extLst>
      <p:ext uri="{BB962C8B-B14F-4D97-AF65-F5344CB8AC3E}">
        <p14:creationId xmlns:p14="http://schemas.microsoft.com/office/powerpoint/2010/main" val="1873599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7"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BB138F17-ADB4-104C-A8A2-959B2C373A08}" type="datetimeFigureOut">
              <a:rPr lang="en-US" smtClean="0"/>
              <a:t>11/29/23</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6C7FF93F-D001-624C-9933-130C5973491E}" type="slidenum">
              <a:rPr lang="en-US" smtClean="0"/>
              <a:t>‹#›</a:t>
            </a:fld>
            <a:endParaRPr lang="en-US"/>
          </a:p>
        </p:txBody>
      </p:sp>
    </p:spTree>
    <p:extLst>
      <p:ext uri="{BB962C8B-B14F-4D97-AF65-F5344CB8AC3E}">
        <p14:creationId xmlns:p14="http://schemas.microsoft.com/office/powerpoint/2010/main" val="4037119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08A7-CB08-BA61-7272-62F0A323B5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940A14-58C0-38FA-3B44-D7FB9AD8BF5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04101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C2B8-8C47-3C40-B7BE-C57F1B5C8797}"/>
              </a:ext>
            </a:extLst>
          </p:cNvPr>
          <p:cNvSpPr>
            <a:spLocks noGrp="1"/>
          </p:cNvSpPr>
          <p:nvPr>
            <p:ph type="title"/>
          </p:nvPr>
        </p:nvSpPr>
        <p:spPr/>
        <p:txBody>
          <a:bodyPr/>
          <a:lstStyle/>
          <a:p>
            <a:r>
              <a:rPr lang="en-US" dirty="0"/>
              <a:t>Caution:</a:t>
            </a:r>
          </a:p>
        </p:txBody>
      </p:sp>
      <p:sp>
        <p:nvSpPr>
          <p:cNvPr id="3" name="Content Placeholder 2">
            <a:extLst>
              <a:ext uri="{FF2B5EF4-FFF2-40B4-BE49-F238E27FC236}">
                <a16:creationId xmlns:a16="http://schemas.microsoft.com/office/drawing/2014/main" id="{75CE0A80-3973-FCEC-4D1D-AAB4A4CA4EA5}"/>
              </a:ext>
            </a:extLst>
          </p:cNvPr>
          <p:cNvSpPr>
            <a:spLocks noGrp="1"/>
          </p:cNvSpPr>
          <p:nvPr>
            <p:ph idx="1"/>
          </p:nvPr>
        </p:nvSpPr>
        <p:spPr/>
        <p:txBody>
          <a:bodyPr/>
          <a:lstStyle/>
          <a:p>
            <a:r>
              <a:rPr lang="en-US" dirty="0"/>
              <a:t>This guide is a work in progress and should be treated with a healthy dose of skepticism. The values in the following screenshots are not recommendations.</a:t>
            </a:r>
          </a:p>
          <a:p>
            <a:r>
              <a:rPr lang="en-US" dirty="0"/>
              <a:t>This guide is NOT a supplement for training on the system. This guide shows how to start from the CAD file to a working </a:t>
            </a:r>
            <a:r>
              <a:rPr lang="en-US" dirty="0" err="1"/>
              <a:t>Gcode</a:t>
            </a:r>
            <a:r>
              <a:rPr lang="en-US" dirty="0"/>
              <a:t>. Process parameters, etc., are not covered herein.</a:t>
            </a:r>
          </a:p>
          <a:p>
            <a:r>
              <a:rPr lang="en-US" dirty="0"/>
              <a:t>This guide is a reference booklet for starting with </a:t>
            </a:r>
            <a:r>
              <a:rPr lang="en-US" dirty="0" err="1"/>
              <a:t>Netfabb</a:t>
            </a:r>
            <a:r>
              <a:rPr lang="en-US" dirty="0"/>
              <a:t> and the custom CLI –&gt; </a:t>
            </a:r>
            <a:r>
              <a:rPr lang="en-US" dirty="0" err="1"/>
              <a:t>Gcode</a:t>
            </a:r>
            <a:r>
              <a:rPr lang="en-US" dirty="0"/>
              <a:t> postprocessor.</a:t>
            </a:r>
          </a:p>
          <a:p>
            <a:endParaRPr lang="en-US" dirty="0"/>
          </a:p>
          <a:p>
            <a:r>
              <a:rPr lang="en-US" dirty="0"/>
              <a:t>This guide assumes that:</a:t>
            </a:r>
          </a:p>
          <a:p>
            <a:pPr lvl="1"/>
            <a:r>
              <a:rPr lang="en-US" dirty="0" err="1"/>
              <a:t>Netfabb</a:t>
            </a:r>
            <a:r>
              <a:rPr lang="en-US" dirty="0"/>
              <a:t> is installed (free access using an educational account)</a:t>
            </a:r>
          </a:p>
          <a:p>
            <a:pPr lvl="1"/>
            <a:r>
              <a:rPr lang="en-US" dirty="0" err="1"/>
              <a:t>Matlab</a:t>
            </a:r>
            <a:r>
              <a:rPr lang="en-US" dirty="0"/>
              <a:t> is installed for running the post-processer</a:t>
            </a:r>
          </a:p>
          <a:p>
            <a:pPr lvl="2"/>
            <a:r>
              <a:rPr lang="en-US" dirty="0"/>
              <a:t>As of writing, the post-processor is only functional as a </a:t>
            </a:r>
            <a:r>
              <a:rPr lang="en-US" dirty="0" err="1"/>
              <a:t>Matlab</a:t>
            </a:r>
            <a:r>
              <a:rPr lang="en-US" dirty="0"/>
              <a:t> script.</a:t>
            </a:r>
          </a:p>
          <a:p>
            <a:pPr lvl="1"/>
            <a:r>
              <a:rPr lang="en-US" dirty="0"/>
              <a:t>You know how much powder to the dispenser and the process parameters you will use.</a:t>
            </a:r>
          </a:p>
          <a:p>
            <a:endParaRPr lang="en-US" dirty="0"/>
          </a:p>
        </p:txBody>
      </p:sp>
    </p:spTree>
    <p:extLst>
      <p:ext uri="{BB962C8B-B14F-4D97-AF65-F5344CB8AC3E}">
        <p14:creationId xmlns:p14="http://schemas.microsoft.com/office/powerpoint/2010/main" val="412748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70C-3757-306E-B3B9-0AF6D502E0D8}"/>
              </a:ext>
            </a:extLst>
          </p:cNvPr>
          <p:cNvSpPr>
            <a:spLocks noGrp="1"/>
          </p:cNvSpPr>
          <p:nvPr>
            <p:ph type="title"/>
          </p:nvPr>
        </p:nvSpPr>
        <p:spPr/>
        <p:txBody>
          <a:bodyPr/>
          <a:lstStyle/>
          <a:p>
            <a:r>
              <a:rPr lang="en-US" dirty="0"/>
              <a:t>It starts in CAD </a:t>
            </a:r>
          </a:p>
        </p:txBody>
      </p:sp>
      <p:sp>
        <p:nvSpPr>
          <p:cNvPr id="3" name="Content Placeholder 2">
            <a:extLst>
              <a:ext uri="{FF2B5EF4-FFF2-40B4-BE49-F238E27FC236}">
                <a16:creationId xmlns:a16="http://schemas.microsoft.com/office/drawing/2014/main" id="{E328DC5C-740A-8229-08A1-A0CED50105C4}"/>
              </a:ext>
            </a:extLst>
          </p:cNvPr>
          <p:cNvSpPr>
            <a:spLocks noGrp="1"/>
          </p:cNvSpPr>
          <p:nvPr>
            <p:ph idx="1"/>
          </p:nvPr>
        </p:nvSpPr>
        <p:spPr/>
        <p:txBody>
          <a:bodyPr/>
          <a:lstStyle/>
          <a:p>
            <a:r>
              <a:rPr lang="en-US" dirty="0"/>
              <a:t>You need a geometry, to begin with </a:t>
            </a:r>
          </a:p>
          <a:p>
            <a:pPr lvl="1"/>
            <a:r>
              <a:rPr lang="en-US" dirty="0"/>
              <a:t>Draw it yourself using </a:t>
            </a:r>
            <a:r>
              <a:rPr lang="en-US" dirty="0" err="1"/>
              <a:t>Solidworks</a:t>
            </a:r>
            <a:r>
              <a:rPr lang="en-US" dirty="0"/>
              <a:t>, Fusion, </a:t>
            </a:r>
            <a:r>
              <a:rPr lang="en-US" dirty="0" err="1"/>
              <a:t>Onshape</a:t>
            </a:r>
            <a:r>
              <a:rPr lang="en-US" dirty="0"/>
              <a:t>, etc.</a:t>
            </a:r>
          </a:p>
          <a:p>
            <a:pPr lvl="1"/>
            <a:r>
              <a:rPr lang="en-US" dirty="0"/>
              <a:t>Or get from elsewhere, e.g., </a:t>
            </a:r>
            <a:r>
              <a:rPr lang="en-US" dirty="0" err="1"/>
              <a:t>Thingiverse</a:t>
            </a:r>
            <a:r>
              <a:rPr lang="en-US" dirty="0"/>
              <a:t>, </a:t>
            </a:r>
            <a:r>
              <a:rPr lang="en-US" dirty="0" err="1"/>
              <a:t>Printables</a:t>
            </a:r>
            <a:r>
              <a:rPr lang="en-US" dirty="0"/>
              <a:t>, etc.</a:t>
            </a:r>
          </a:p>
          <a:p>
            <a:pPr lvl="1"/>
            <a:r>
              <a:rPr lang="en-US" dirty="0"/>
              <a:t>Note: This is not a guide on how to produce the 3D files for printing. It is assumed that you can do everything up until importing into </a:t>
            </a:r>
            <a:r>
              <a:rPr lang="en-US" dirty="0" err="1"/>
              <a:t>Netfabb</a:t>
            </a:r>
            <a:r>
              <a:rPr lang="en-US" dirty="0"/>
              <a:t>.</a:t>
            </a:r>
          </a:p>
          <a:p>
            <a:r>
              <a:rPr lang="en-US" dirty="0"/>
              <a:t>Requirements:</a:t>
            </a:r>
          </a:p>
          <a:p>
            <a:pPr lvl="1"/>
            <a:r>
              <a:rPr lang="en-US" dirty="0" err="1"/>
              <a:t>Netfabb</a:t>
            </a:r>
            <a:r>
              <a:rPr lang="en-US" dirty="0"/>
              <a:t> accepts the most common file formats. It is recommended to use the native CAD format directly to avoid loss of details, data corruption, etc. For a complete list, refer to the </a:t>
            </a:r>
            <a:r>
              <a:rPr lang="en-US" dirty="0" err="1"/>
              <a:t>Netfabb</a:t>
            </a:r>
            <a:r>
              <a:rPr lang="en-US" dirty="0"/>
              <a:t> documentation. Used files include, but are not limited to:</a:t>
            </a:r>
          </a:p>
          <a:p>
            <a:pPr lvl="2"/>
            <a:r>
              <a:rPr lang="en-US" dirty="0"/>
              <a:t>STL (not recommended, but possible)</a:t>
            </a:r>
          </a:p>
          <a:p>
            <a:pPr lvl="2"/>
            <a:r>
              <a:rPr lang="en-US" dirty="0"/>
              <a:t>SLDPRT (</a:t>
            </a:r>
            <a:r>
              <a:rPr lang="en-US" dirty="0" err="1"/>
              <a:t>Solidworks</a:t>
            </a:r>
            <a:r>
              <a:rPr lang="en-US" dirty="0"/>
              <a:t>) or another native CAD format</a:t>
            </a:r>
          </a:p>
          <a:p>
            <a:pPr lvl="2"/>
            <a:r>
              <a:rPr lang="en-US" dirty="0"/>
              <a:t>STEP, X_T, IGES, etc., are generic formats, and most CAD software can import and export these file types.</a:t>
            </a:r>
          </a:p>
          <a:p>
            <a:pPr lvl="1"/>
            <a:r>
              <a:rPr lang="en-US" dirty="0"/>
              <a:t>Post-processor only accepts CLI files formatted as shown on the following pages.</a:t>
            </a:r>
          </a:p>
          <a:p>
            <a:pPr lvl="1"/>
            <a:endParaRPr lang="en-US" dirty="0"/>
          </a:p>
          <a:p>
            <a:pPr lvl="1"/>
            <a:r>
              <a:rPr lang="en-US" dirty="0"/>
              <a:t>If you want to slice using the </a:t>
            </a:r>
            <a:r>
              <a:rPr lang="en-US" dirty="0" err="1"/>
              <a:t>OpenAM</a:t>
            </a:r>
            <a:r>
              <a:rPr lang="en-US" dirty="0"/>
              <a:t> slicer, you need a STL with limited polygons. For help using the </a:t>
            </a:r>
            <a:r>
              <a:rPr lang="en-US" dirty="0" err="1"/>
              <a:t>OpenAM</a:t>
            </a:r>
            <a:r>
              <a:rPr lang="en-US" dirty="0"/>
              <a:t> slicer, find the </a:t>
            </a:r>
            <a:r>
              <a:rPr lang="en-US" dirty="0" err="1"/>
              <a:t>OpenAM</a:t>
            </a:r>
            <a:r>
              <a:rPr lang="en-US" dirty="0"/>
              <a:t> slicer guide.</a:t>
            </a:r>
          </a:p>
          <a:p>
            <a:pPr lvl="1"/>
            <a:endParaRPr lang="en-US" dirty="0"/>
          </a:p>
        </p:txBody>
      </p:sp>
    </p:spTree>
    <p:extLst>
      <p:ext uri="{BB962C8B-B14F-4D97-AF65-F5344CB8AC3E}">
        <p14:creationId xmlns:p14="http://schemas.microsoft.com/office/powerpoint/2010/main" val="428082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44E4644-1D54-6ACA-9139-00988A75A3AC}"/>
              </a:ext>
            </a:extLst>
          </p:cNvPr>
          <p:cNvPicPr>
            <a:picLocks noChangeAspect="1"/>
          </p:cNvPicPr>
          <p:nvPr/>
        </p:nvPicPr>
        <p:blipFill>
          <a:blip r:embed="rId2"/>
          <a:stretch>
            <a:fillRect/>
          </a:stretch>
        </p:blipFill>
        <p:spPr>
          <a:xfrm>
            <a:off x="0" y="5835952"/>
            <a:ext cx="6858000" cy="4070048"/>
          </a:xfrm>
          <a:prstGeom prst="rect">
            <a:avLst/>
          </a:prstGeom>
        </p:spPr>
      </p:pic>
      <p:sp>
        <p:nvSpPr>
          <p:cNvPr id="2" name="Title 1">
            <a:extLst>
              <a:ext uri="{FF2B5EF4-FFF2-40B4-BE49-F238E27FC236}">
                <a16:creationId xmlns:a16="http://schemas.microsoft.com/office/drawing/2014/main" id="{B928ED88-5720-69F0-8326-0941A4AAF0BC}"/>
              </a:ext>
            </a:extLst>
          </p:cNvPr>
          <p:cNvSpPr>
            <a:spLocks noGrp="1"/>
          </p:cNvSpPr>
          <p:nvPr>
            <p:ph type="title"/>
          </p:nvPr>
        </p:nvSpPr>
        <p:spPr/>
        <p:txBody>
          <a:bodyPr/>
          <a:lstStyle/>
          <a:p>
            <a:r>
              <a:rPr lang="en-US" dirty="0"/>
              <a:t>Optional: Setting up </a:t>
            </a:r>
            <a:r>
              <a:rPr lang="en-US" dirty="0" err="1"/>
              <a:t>Netfabb</a:t>
            </a:r>
            <a:endParaRPr lang="en-US" dirty="0"/>
          </a:p>
        </p:txBody>
      </p:sp>
      <p:sp>
        <p:nvSpPr>
          <p:cNvPr id="3" name="Content Placeholder 2">
            <a:extLst>
              <a:ext uri="{FF2B5EF4-FFF2-40B4-BE49-F238E27FC236}">
                <a16:creationId xmlns:a16="http://schemas.microsoft.com/office/drawing/2014/main" id="{AD32901B-8AD6-734C-BAE7-E3418CD8B605}"/>
              </a:ext>
            </a:extLst>
          </p:cNvPr>
          <p:cNvSpPr>
            <a:spLocks noGrp="1"/>
          </p:cNvSpPr>
          <p:nvPr>
            <p:ph idx="1"/>
          </p:nvPr>
        </p:nvSpPr>
        <p:spPr>
          <a:xfrm>
            <a:off x="471488" y="1874520"/>
            <a:ext cx="5915025" cy="3961432"/>
          </a:xfrm>
        </p:spPr>
        <p:txBody>
          <a:bodyPr>
            <a:normAutofit fontScale="70000" lnSpcReduction="20000"/>
          </a:bodyPr>
          <a:lstStyle/>
          <a:p>
            <a:pPr marL="342900" indent="-342900" algn="l">
              <a:buFont typeface="+mj-lt"/>
              <a:buAutoNum type="arabicPeriod"/>
            </a:pPr>
            <a:r>
              <a:rPr lang="en-GB" sz="1800" b="0" i="0" u="none" strike="noStrike" dirty="0">
                <a:solidFill>
                  <a:srgbClr val="000000"/>
                </a:solidFill>
                <a:effectLst/>
                <a:latin typeface="Aptos" panose="020B0004020202020204" pitchFamily="34" charset="0"/>
              </a:rPr>
              <a:t>Download the two files (one XML and one 3MF) from the post-processors GitHub page and save them in a known folder. E.g., …/Documents/</a:t>
            </a:r>
            <a:r>
              <a:rPr lang="en-GB" sz="1800" b="0" i="0" u="none" strike="noStrike" dirty="0" err="1">
                <a:solidFill>
                  <a:srgbClr val="000000"/>
                </a:solidFill>
                <a:effectLst/>
                <a:latin typeface="Aptos" panose="020B0004020202020204" pitchFamily="34" charset="0"/>
              </a:rPr>
              <a:t>NetfabbSetup</a:t>
            </a:r>
            <a:endParaRPr lang="en-GB" sz="1800" b="0" i="0" u="none" strike="noStrike" dirty="0">
              <a:solidFill>
                <a:srgbClr val="000000"/>
              </a:solidFill>
              <a:effectLst/>
              <a:latin typeface="Aptos" panose="020B0004020202020204" pitchFamily="34" charset="0"/>
            </a:endParaRPr>
          </a:p>
          <a:p>
            <a:pPr marL="342900" indent="-342900" algn="l">
              <a:buFont typeface="+mj-lt"/>
              <a:buAutoNum type="arabicPeriod"/>
            </a:pPr>
            <a:r>
              <a:rPr lang="en-GB" sz="1800" b="0" i="0" u="none" strike="noStrike" dirty="0">
                <a:solidFill>
                  <a:srgbClr val="000000"/>
                </a:solidFill>
                <a:effectLst/>
                <a:latin typeface="Aptos" panose="020B0004020202020204" pitchFamily="34" charset="0"/>
              </a:rPr>
              <a:t>Add "</a:t>
            </a:r>
            <a:r>
              <a:rPr lang="en-GB" sz="1800" b="0" i="0" u="none" strike="noStrike" dirty="0" err="1">
                <a:solidFill>
                  <a:srgbClr val="000000"/>
                </a:solidFill>
                <a:effectLst/>
                <a:latin typeface="Aptos" panose="020B0004020202020204" pitchFamily="34" charset="0"/>
              </a:rPr>
              <a:t>Aconity</a:t>
            </a:r>
            <a:r>
              <a:rPr lang="en-GB" sz="1800" b="0" i="0" u="none" strike="noStrike" dirty="0">
                <a:solidFill>
                  <a:srgbClr val="000000"/>
                </a:solidFill>
                <a:effectLst/>
                <a:latin typeface="Aptos" panose="020B0004020202020204" pitchFamily="34" charset="0"/>
              </a:rPr>
              <a:t> Midi+" machine</a:t>
            </a:r>
          </a:p>
          <a:p>
            <a:pPr marL="342900" indent="-342900" algn="l">
              <a:buFont typeface="+mj-lt"/>
              <a:buAutoNum type="arabicPeriod"/>
            </a:pPr>
            <a:r>
              <a:rPr lang="en-GB" sz="1800" dirty="0">
                <a:solidFill>
                  <a:srgbClr val="000000"/>
                </a:solidFill>
                <a:latin typeface="Aptos" panose="020B0004020202020204" pitchFamily="34" charset="0"/>
              </a:rPr>
              <a:t>C</a:t>
            </a:r>
            <a:r>
              <a:rPr lang="en-GB" sz="1800" b="0" i="0" u="none" strike="noStrike" dirty="0">
                <a:solidFill>
                  <a:srgbClr val="000000"/>
                </a:solidFill>
                <a:effectLst/>
                <a:latin typeface="Aptos" panose="020B0004020202020204" pitchFamily="34" charset="0"/>
              </a:rPr>
              <a:t>lick the Penci</a:t>
            </a:r>
            <a:r>
              <a:rPr lang="en-GB" sz="1800" dirty="0">
                <a:solidFill>
                  <a:srgbClr val="000000"/>
                </a:solidFill>
                <a:latin typeface="Aptos" panose="020B0004020202020204" pitchFamily="34" charset="0"/>
              </a:rPr>
              <a:t>l-</a:t>
            </a:r>
            <a:r>
              <a:rPr lang="en-GB" sz="1800" b="0" i="0" u="none" strike="noStrike" dirty="0">
                <a:solidFill>
                  <a:srgbClr val="000000"/>
                </a:solidFill>
                <a:effectLst/>
                <a:latin typeface="Aptos" panose="020B0004020202020204" pitchFamily="34" charset="0"/>
              </a:rPr>
              <a:t>icon at the top right corner of the "My Machines" window.</a:t>
            </a:r>
          </a:p>
          <a:p>
            <a:pPr marL="342900" indent="-342900" algn="l">
              <a:buFont typeface="+mj-lt"/>
              <a:buAutoNum type="arabicPeriod"/>
            </a:pPr>
            <a:r>
              <a:rPr lang="en-GB" sz="1800" b="0" i="0" u="none" strike="noStrike" dirty="0">
                <a:solidFill>
                  <a:srgbClr val="000000"/>
                </a:solidFill>
                <a:effectLst/>
                <a:latin typeface="Aptos" panose="020B0004020202020204" pitchFamily="34" charset="0"/>
              </a:rPr>
              <a:t>Change the name to "LOOP” in the top textbox.</a:t>
            </a:r>
          </a:p>
          <a:p>
            <a:pPr marL="342900" indent="-342900" algn="l">
              <a:buFont typeface="+mj-lt"/>
              <a:buAutoNum type="arabicPeriod"/>
            </a:pPr>
            <a:r>
              <a:rPr lang="en-GB" sz="1800" dirty="0">
                <a:solidFill>
                  <a:srgbClr val="000000"/>
                </a:solidFill>
                <a:latin typeface="Aptos" panose="020B0004020202020204" pitchFamily="34" charset="0"/>
              </a:rPr>
              <a:t>C</a:t>
            </a:r>
            <a:r>
              <a:rPr lang="en-GB" sz="1800" b="0" i="0" u="none" strike="noStrike" dirty="0">
                <a:solidFill>
                  <a:srgbClr val="000000"/>
                </a:solidFill>
                <a:effectLst/>
                <a:latin typeface="Aptos" panose="020B0004020202020204" pitchFamily="34" charset="0"/>
              </a:rPr>
              <a:t>heck the "Customized machine" box at the bottom and change the Z-height to 150mm.</a:t>
            </a:r>
          </a:p>
          <a:p>
            <a:pPr marL="342900" indent="-342900" algn="l">
              <a:buFont typeface="+mj-lt"/>
              <a:buAutoNum type="arabicPeriod"/>
            </a:pPr>
            <a:r>
              <a:rPr lang="en-GB" sz="1800" dirty="0">
                <a:solidFill>
                  <a:srgbClr val="000000"/>
                </a:solidFill>
                <a:latin typeface="Aptos" panose="020B0004020202020204" pitchFamily="34" charset="0"/>
              </a:rPr>
              <a:t>C</a:t>
            </a:r>
            <a:r>
              <a:rPr lang="en-GB" sz="1800" b="0" i="0" u="none" strike="noStrike" dirty="0">
                <a:solidFill>
                  <a:srgbClr val="000000"/>
                </a:solidFill>
                <a:effectLst/>
                <a:latin typeface="Aptos" panose="020B0004020202020204" pitchFamily="34" charset="0"/>
              </a:rPr>
              <a:t>lick on "Save machine."</a:t>
            </a:r>
          </a:p>
          <a:p>
            <a:pPr marL="342900" indent="-342900" algn="l">
              <a:buFont typeface="+mj-lt"/>
              <a:buAutoNum type="arabicPeriod"/>
            </a:pPr>
            <a:r>
              <a:rPr lang="en-GB" sz="1800" dirty="0">
                <a:solidFill>
                  <a:srgbClr val="000000"/>
                </a:solidFill>
                <a:latin typeface="Aptos" panose="020B0004020202020204" pitchFamily="34" charset="0"/>
              </a:rPr>
              <a:t>Right-click</a:t>
            </a:r>
            <a:r>
              <a:rPr lang="en-GB" sz="1800" b="0" i="0" u="none" strike="noStrike" dirty="0">
                <a:solidFill>
                  <a:srgbClr val="000000"/>
                </a:solidFill>
                <a:effectLst/>
                <a:latin typeface="Aptos" panose="020B0004020202020204" pitchFamily="34" charset="0"/>
              </a:rPr>
              <a:t> on the new "LOOP" machine on the left and select "Import machine settings.”</a:t>
            </a:r>
          </a:p>
          <a:p>
            <a:pPr marL="342900" indent="-342900" algn="l">
              <a:buFont typeface="+mj-lt"/>
              <a:buAutoNum type="arabicPeriod"/>
            </a:pPr>
            <a:r>
              <a:rPr lang="en-GB" sz="1800" dirty="0">
                <a:solidFill>
                  <a:srgbClr val="000000"/>
                </a:solidFill>
                <a:latin typeface="Aptos" panose="020B0004020202020204" pitchFamily="34" charset="0"/>
              </a:rPr>
              <a:t>I</a:t>
            </a:r>
            <a:r>
              <a:rPr lang="en-GB" sz="1800" b="0" i="0" u="none" strike="noStrike" dirty="0">
                <a:solidFill>
                  <a:srgbClr val="000000"/>
                </a:solidFill>
                <a:effectLst/>
                <a:latin typeface="Aptos" panose="020B0004020202020204" pitchFamily="34" charset="0"/>
              </a:rPr>
              <a:t>mport the “</a:t>
            </a:r>
            <a:r>
              <a:rPr lang="en-GB" sz="1800" b="0" i="0" u="none" strike="noStrike" dirty="0" err="1">
                <a:solidFill>
                  <a:srgbClr val="000000"/>
                </a:solidFill>
                <a:effectLst/>
                <a:latin typeface="Aptos" panose="020B0004020202020204" pitchFamily="34" charset="0"/>
              </a:rPr>
              <a:t>Netfabb</a:t>
            </a:r>
            <a:r>
              <a:rPr lang="en-GB" sz="1800" b="0" i="0" u="none" strike="noStrike" dirty="0">
                <a:solidFill>
                  <a:srgbClr val="000000"/>
                </a:solidFill>
                <a:effectLst/>
                <a:latin typeface="Aptos" panose="020B0004020202020204" pitchFamily="34" charset="0"/>
              </a:rPr>
              <a:t> LOOP </a:t>
            </a:r>
            <a:r>
              <a:rPr lang="en-GB" sz="1800" b="0" i="0" u="none" strike="noStrike" dirty="0" err="1">
                <a:solidFill>
                  <a:srgbClr val="000000"/>
                </a:solidFill>
                <a:effectLst/>
                <a:latin typeface="Aptos" panose="020B0004020202020204" pitchFamily="34" charset="0"/>
              </a:rPr>
              <a:t>Settings.xml</a:t>
            </a:r>
            <a:r>
              <a:rPr lang="en-GB" sz="1800" b="0" i="0" u="none" strike="noStrike" dirty="0">
                <a:solidFill>
                  <a:srgbClr val="000000"/>
                </a:solidFill>
                <a:effectLst/>
                <a:latin typeface="Aptos" panose="020B0004020202020204" pitchFamily="34" charset="0"/>
              </a:rPr>
              <a:t>” that you saved previously.</a:t>
            </a:r>
          </a:p>
          <a:p>
            <a:pPr marL="342900" indent="-342900" algn="l">
              <a:buFont typeface="+mj-lt"/>
              <a:buAutoNum type="arabicPeriod"/>
            </a:pPr>
            <a:r>
              <a:rPr lang="en-GB" sz="1800" dirty="0">
                <a:solidFill>
                  <a:srgbClr val="000000"/>
                </a:solidFill>
                <a:latin typeface="Aptos" panose="020B0004020202020204" pitchFamily="34" charset="0"/>
              </a:rPr>
              <a:t>C</a:t>
            </a:r>
            <a:r>
              <a:rPr lang="en-GB" sz="1800" b="0" i="0" u="none" strike="noStrike" dirty="0">
                <a:solidFill>
                  <a:srgbClr val="000000"/>
                </a:solidFill>
                <a:effectLst/>
                <a:latin typeface="Aptos" panose="020B0004020202020204" pitchFamily="34" charset="0"/>
              </a:rPr>
              <a:t>lick on the Gear-icon next to the Pencil-icon.</a:t>
            </a:r>
          </a:p>
          <a:p>
            <a:pPr marL="342900" indent="-342900" algn="l">
              <a:buFont typeface="+mj-lt"/>
              <a:buAutoNum type="arabicPeriod"/>
            </a:pPr>
            <a:r>
              <a:rPr lang="en-GB" sz="1800" dirty="0">
                <a:solidFill>
                  <a:srgbClr val="000000"/>
                </a:solidFill>
                <a:latin typeface="Aptos" panose="020B0004020202020204" pitchFamily="34" charset="0"/>
              </a:rPr>
              <a:t>U</a:t>
            </a:r>
            <a:r>
              <a:rPr lang="en-GB" sz="1800" b="0" i="0" u="none" strike="noStrike" dirty="0">
                <a:solidFill>
                  <a:srgbClr val="000000"/>
                </a:solidFill>
                <a:effectLst/>
                <a:latin typeface="Aptos" panose="020B0004020202020204" pitchFamily="34" charset="0"/>
              </a:rPr>
              <a:t>nder “Custom machine: use custom no-build zones,” choose the path to the "LOOP ONE No Build Zone.3MF” that you saved previously.</a:t>
            </a:r>
          </a:p>
          <a:p>
            <a:pPr marL="342900" indent="-342900" algn="l">
              <a:buFont typeface="+mj-lt"/>
              <a:buAutoNum type="arabicPeriod"/>
            </a:pPr>
            <a:r>
              <a:rPr lang="en-GB" sz="1800" dirty="0">
                <a:solidFill>
                  <a:srgbClr val="000000"/>
                </a:solidFill>
                <a:latin typeface="Aptos" panose="020B0004020202020204" pitchFamily="34" charset="0"/>
              </a:rPr>
              <a:t>C</a:t>
            </a:r>
            <a:r>
              <a:rPr lang="en-GB" sz="1800" b="0" i="0" u="none" strike="noStrike" dirty="0">
                <a:solidFill>
                  <a:srgbClr val="000000"/>
                </a:solidFill>
                <a:effectLst/>
                <a:latin typeface="Aptos" panose="020B0004020202020204" pitchFamily="34" charset="0"/>
              </a:rPr>
              <a:t>lick on "Save"</a:t>
            </a:r>
          </a:p>
          <a:p>
            <a:pPr marL="342900" indent="-342900" algn="l">
              <a:buFont typeface="+mj-lt"/>
              <a:buAutoNum type="arabicPeriod"/>
            </a:pPr>
            <a:r>
              <a:rPr lang="en-GB" sz="1800" b="0" i="0" u="none" strike="noStrike" dirty="0">
                <a:solidFill>
                  <a:srgbClr val="000000"/>
                </a:solidFill>
                <a:effectLst/>
                <a:latin typeface="Aptos" panose="020B0004020202020204" pitchFamily="34" charset="0"/>
              </a:rPr>
              <a:t>Done</a:t>
            </a:r>
          </a:p>
          <a:p>
            <a:pPr marL="0" indent="0" algn="l">
              <a:buNone/>
            </a:pPr>
            <a:r>
              <a:rPr lang="en-GB" sz="1800" dirty="0">
                <a:solidFill>
                  <a:srgbClr val="000000"/>
                </a:solidFill>
                <a:latin typeface="Aptos" panose="020B0004020202020204" pitchFamily="34" charset="0"/>
              </a:rPr>
              <a:t>Result: Shows the three screw locations and moves the origin to the middle of the build plate for easier alignment. </a:t>
            </a:r>
            <a:endParaRPr lang="en-GB" sz="1800" b="0" i="0" u="none" strike="noStrike" dirty="0">
              <a:solidFill>
                <a:srgbClr val="000000"/>
              </a:solidFill>
              <a:effectLst/>
              <a:latin typeface="Aptos" panose="020B0004020202020204" pitchFamily="34" charset="0"/>
            </a:endParaRPr>
          </a:p>
        </p:txBody>
      </p:sp>
    </p:spTree>
    <p:extLst>
      <p:ext uri="{BB962C8B-B14F-4D97-AF65-F5344CB8AC3E}">
        <p14:creationId xmlns:p14="http://schemas.microsoft.com/office/powerpoint/2010/main" val="3865612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EE8C-A5CB-36A4-4EF1-C06F93ABB8BA}"/>
              </a:ext>
            </a:extLst>
          </p:cNvPr>
          <p:cNvSpPr>
            <a:spLocks noGrp="1"/>
          </p:cNvSpPr>
          <p:nvPr>
            <p:ph type="title"/>
          </p:nvPr>
        </p:nvSpPr>
        <p:spPr/>
        <p:txBody>
          <a:bodyPr/>
          <a:lstStyle/>
          <a:p>
            <a:r>
              <a:rPr lang="en-US" dirty="0"/>
              <a:t>Opening </a:t>
            </a:r>
            <a:r>
              <a:rPr lang="en-US" dirty="0" err="1"/>
              <a:t>Netfabb</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50273FD4-F7F4-86A4-E7B4-A5975A4E2067}"/>
              </a:ext>
            </a:extLst>
          </p:cNvPr>
          <p:cNvPicPr>
            <a:picLocks noGrp="1" noChangeAspect="1"/>
          </p:cNvPicPr>
          <p:nvPr>
            <p:ph idx="1"/>
          </p:nvPr>
        </p:nvPicPr>
        <p:blipFill>
          <a:blip r:embed="rId2"/>
          <a:stretch>
            <a:fillRect/>
          </a:stretch>
        </p:blipFill>
        <p:spPr>
          <a:xfrm>
            <a:off x="5555" y="1901666"/>
            <a:ext cx="6838157" cy="4102894"/>
          </a:xfrm>
        </p:spPr>
      </p:pic>
      <p:sp>
        <p:nvSpPr>
          <p:cNvPr id="6" name="TextBox 5">
            <a:extLst>
              <a:ext uri="{FF2B5EF4-FFF2-40B4-BE49-F238E27FC236}">
                <a16:creationId xmlns:a16="http://schemas.microsoft.com/office/drawing/2014/main" id="{842FDF6B-D3AB-D36C-464C-009B04A58BC3}"/>
              </a:ext>
            </a:extLst>
          </p:cNvPr>
          <p:cNvSpPr txBox="1"/>
          <p:nvPr/>
        </p:nvSpPr>
        <p:spPr>
          <a:xfrm>
            <a:off x="471489" y="6233160"/>
            <a:ext cx="5915024" cy="646331"/>
          </a:xfrm>
          <a:prstGeom prst="rect">
            <a:avLst/>
          </a:prstGeom>
          <a:noFill/>
        </p:spPr>
        <p:txBody>
          <a:bodyPr wrap="square" rtlCol="0">
            <a:spAutoFit/>
          </a:bodyPr>
          <a:lstStyle/>
          <a:p>
            <a:r>
              <a:rPr lang="en-US" dirty="0"/>
              <a:t>You should set up a custom printer profile; however, while not strictly necessary, the images do not assume so.</a:t>
            </a:r>
          </a:p>
        </p:txBody>
      </p:sp>
      <p:sp>
        <p:nvSpPr>
          <p:cNvPr id="7" name="TextBox 6">
            <a:extLst>
              <a:ext uri="{FF2B5EF4-FFF2-40B4-BE49-F238E27FC236}">
                <a16:creationId xmlns:a16="http://schemas.microsoft.com/office/drawing/2014/main" id="{A4215EB5-9BFF-31E7-0DA0-77AEA1BE774C}"/>
              </a:ext>
            </a:extLst>
          </p:cNvPr>
          <p:cNvSpPr txBox="1"/>
          <p:nvPr/>
        </p:nvSpPr>
        <p:spPr>
          <a:xfrm>
            <a:off x="0" y="6004560"/>
            <a:ext cx="372218"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3574788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5147-A450-AD22-513C-C814DC16A51B}"/>
              </a:ext>
            </a:extLst>
          </p:cNvPr>
          <p:cNvSpPr>
            <a:spLocks noGrp="1"/>
          </p:cNvSpPr>
          <p:nvPr>
            <p:ph type="title"/>
          </p:nvPr>
        </p:nvSpPr>
        <p:spPr>
          <a:xfrm>
            <a:off x="471488" y="527405"/>
            <a:ext cx="5915025" cy="907856"/>
          </a:xfrm>
        </p:spPr>
        <p:txBody>
          <a:bodyPr/>
          <a:lstStyle/>
          <a:p>
            <a:r>
              <a:rPr lang="en-US" dirty="0"/>
              <a:t>Import file(s)</a:t>
            </a:r>
          </a:p>
        </p:txBody>
      </p:sp>
      <p:sp>
        <p:nvSpPr>
          <p:cNvPr id="6" name="TextBox 5">
            <a:extLst>
              <a:ext uri="{FF2B5EF4-FFF2-40B4-BE49-F238E27FC236}">
                <a16:creationId xmlns:a16="http://schemas.microsoft.com/office/drawing/2014/main" id="{F743CF06-9EEB-0D29-4613-249C14D801E5}"/>
              </a:ext>
            </a:extLst>
          </p:cNvPr>
          <p:cNvSpPr txBox="1"/>
          <p:nvPr/>
        </p:nvSpPr>
        <p:spPr>
          <a:xfrm>
            <a:off x="471487" y="1435261"/>
            <a:ext cx="5915024" cy="2031325"/>
          </a:xfrm>
          <a:prstGeom prst="rect">
            <a:avLst/>
          </a:prstGeom>
          <a:noFill/>
        </p:spPr>
        <p:txBody>
          <a:bodyPr wrap="square" rtlCol="0">
            <a:spAutoFit/>
          </a:bodyPr>
          <a:lstStyle/>
          <a:p>
            <a:pPr marL="342900" indent="-342900">
              <a:buAutoNum type="arabicPeriod"/>
            </a:pPr>
            <a:r>
              <a:rPr lang="en-US" dirty="0"/>
              <a:t>Click Add part</a:t>
            </a:r>
          </a:p>
          <a:p>
            <a:pPr marL="342900" indent="-342900">
              <a:buAutoNum type="arabicPeriod"/>
            </a:pPr>
            <a:r>
              <a:rPr lang="en-US" dirty="0"/>
              <a:t>Browse to geometry and press open</a:t>
            </a:r>
          </a:p>
          <a:p>
            <a:pPr marL="342900" indent="-342900">
              <a:buAutoNum type="arabicPeriod"/>
            </a:pPr>
            <a:r>
              <a:rPr lang="en-US" dirty="0"/>
              <a:t>[Picture 2)] If you choose a CAD-file (i.e., not an STL) you will get to select a tessellation level (level of detail). For simple geometries, Medium might be fine. Otherwise, select higher detail levels. Click add parts.</a:t>
            </a:r>
          </a:p>
          <a:p>
            <a:pPr marL="342900" indent="-342900">
              <a:buAutoNum type="arabicPeriod"/>
            </a:pPr>
            <a:endParaRPr lang="en-US" dirty="0"/>
          </a:p>
        </p:txBody>
      </p:sp>
    </p:spTree>
    <p:extLst>
      <p:ext uri="{BB962C8B-B14F-4D97-AF65-F5344CB8AC3E}">
        <p14:creationId xmlns:p14="http://schemas.microsoft.com/office/powerpoint/2010/main" val="34912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BF488D5-E3C7-FB3C-667E-A90FBB9D62D8}"/>
              </a:ext>
            </a:extLst>
          </p:cNvPr>
          <p:cNvPicPr>
            <a:picLocks noGrp="1" noChangeAspect="1"/>
          </p:cNvPicPr>
          <p:nvPr>
            <p:ph idx="1"/>
          </p:nvPr>
        </p:nvPicPr>
        <p:blipFill>
          <a:blip r:embed="rId2"/>
          <a:stretch>
            <a:fillRect/>
          </a:stretch>
        </p:blipFill>
        <p:spPr>
          <a:xfrm>
            <a:off x="0" y="5620780"/>
            <a:ext cx="6863616" cy="4285220"/>
          </a:xfrm>
        </p:spPr>
      </p:pic>
      <p:pic>
        <p:nvPicPr>
          <p:cNvPr id="6" name="Content Placeholder 4" descr="A screenshot of a computer&#10;&#10;Description automatically generated">
            <a:extLst>
              <a:ext uri="{FF2B5EF4-FFF2-40B4-BE49-F238E27FC236}">
                <a16:creationId xmlns:a16="http://schemas.microsoft.com/office/drawing/2014/main" id="{B152442A-977B-9E58-88EB-3FF7354EDF06}"/>
              </a:ext>
            </a:extLst>
          </p:cNvPr>
          <p:cNvPicPr>
            <a:picLocks noChangeAspect="1"/>
          </p:cNvPicPr>
          <p:nvPr/>
        </p:nvPicPr>
        <p:blipFill>
          <a:blip r:embed="rId3"/>
          <a:stretch>
            <a:fillRect/>
          </a:stretch>
        </p:blipFill>
        <p:spPr>
          <a:xfrm>
            <a:off x="0" y="674353"/>
            <a:ext cx="6853088" cy="4278647"/>
          </a:xfrm>
          <a:prstGeom prst="rect">
            <a:avLst/>
          </a:prstGeom>
        </p:spPr>
      </p:pic>
      <p:sp>
        <p:nvSpPr>
          <p:cNvPr id="7" name="TextBox 6">
            <a:extLst>
              <a:ext uri="{FF2B5EF4-FFF2-40B4-BE49-F238E27FC236}">
                <a16:creationId xmlns:a16="http://schemas.microsoft.com/office/drawing/2014/main" id="{67771C85-02E9-7F2C-E56E-E0BAA5E3A1BA}"/>
              </a:ext>
            </a:extLst>
          </p:cNvPr>
          <p:cNvSpPr txBox="1"/>
          <p:nvPr/>
        </p:nvSpPr>
        <p:spPr>
          <a:xfrm>
            <a:off x="0" y="302999"/>
            <a:ext cx="372218" cy="369332"/>
          </a:xfrm>
          <a:prstGeom prst="rect">
            <a:avLst/>
          </a:prstGeom>
          <a:noFill/>
        </p:spPr>
        <p:txBody>
          <a:bodyPr wrap="none" rtlCol="0">
            <a:spAutoFit/>
          </a:bodyPr>
          <a:lstStyle/>
          <a:p>
            <a:r>
              <a:rPr lang="en-US" dirty="0"/>
              <a:t>2)</a:t>
            </a:r>
          </a:p>
        </p:txBody>
      </p:sp>
      <p:sp>
        <p:nvSpPr>
          <p:cNvPr id="8" name="TextBox 7">
            <a:extLst>
              <a:ext uri="{FF2B5EF4-FFF2-40B4-BE49-F238E27FC236}">
                <a16:creationId xmlns:a16="http://schemas.microsoft.com/office/drawing/2014/main" id="{96CE744E-F277-1218-3D85-3FDA4D1B43F1}"/>
              </a:ext>
            </a:extLst>
          </p:cNvPr>
          <p:cNvSpPr txBox="1"/>
          <p:nvPr/>
        </p:nvSpPr>
        <p:spPr>
          <a:xfrm>
            <a:off x="0" y="5281656"/>
            <a:ext cx="372218"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075960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E2F0-F91A-412D-CEF7-952E0414F6AF}"/>
              </a:ext>
            </a:extLst>
          </p:cNvPr>
          <p:cNvSpPr>
            <a:spLocks noGrp="1"/>
          </p:cNvSpPr>
          <p:nvPr>
            <p:ph type="title"/>
          </p:nvPr>
        </p:nvSpPr>
        <p:spPr>
          <a:xfrm>
            <a:off x="471488" y="527405"/>
            <a:ext cx="5915025" cy="768960"/>
          </a:xfrm>
        </p:spPr>
        <p:txBody>
          <a:bodyPr/>
          <a:lstStyle/>
          <a:p>
            <a:r>
              <a:rPr lang="en-US" dirty="0"/>
              <a:t>Orient the part</a:t>
            </a:r>
          </a:p>
        </p:txBody>
      </p:sp>
      <p:pic>
        <p:nvPicPr>
          <p:cNvPr id="5" name="Content Placeholder 4" descr="A screenshot of a computer program&#10;&#10;Description automatically generated">
            <a:extLst>
              <a:ext uri="{FF2B5EF4-FFF2-40B4-BE49-F238E27FC236}">
                <a16:creationId xmlns:a16="http://schemas.microsoft.com/office/drawing/2014/main" id="{C10DE9AB-2686-3644-7C74-FA888AC8D773}"/>
              </a:ext>
            </a:extLst>
          </p:cNvPr>
          <p:cNvPicPr>
            <a:picLocks noGrp="1" noChangeAspect="1"/>
          </p:cNvPicPr>
          <p:nvPr>
            <p:ph idx="1"/>
          </p:nvPr>
        </p:nvPicPr>
        <p:blipFill>
          <a:blip r:embed="rId2"/>
          <a:stretch>
            <a:fillRect/>
          </a:stretch>
        </p:blipFill>
        <p:spPr>
          <a:xfrm>
            <a:off x="-179" y="1359492"/>
            <a:ext cx="6858000" cy="4114800"/>
          </a:xfrm>
        </p:spPr>
      </p:pic>
      <p:pic>
        <p:nvPicPr>
          <p:cNvPr id="7" name="Picture 6" descr="A screenshot of a computer program&#10;&#10;Description automatically generated">
            <a:extLst>
              <a:ext uri="{FF2B5EF4-FFF2-40B4-BE49-F238E27FC236}">
                <a16:creationId xmlns:a16="http://schemas.microsoft.com/office/drawing/2014/main" id="{BA294760-F2BB-4279-C39E-6AFABC8616FE}"/>
              </a:ext>
            </a:extLst>
          </p:cNvPr>
          <p:cNvPicPr>
            <a:picLocks noChangeAspect="1"/>
          </p:cNvPicPr>
          <p:nvPr/>
        </p:nvPicPr>
        <p:blipFill>
          <a:blip r:embed="rId3"/>
          <a:stretch>
            <a:fillRect/>
          </a:stretch>
        </p:blipFill>
        <p:spPr>
          <a:xfrm>
            <a:off x="-179" y="5791200"/>
            <a:ext cx="6858000" cy="4114800"/>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932A762C-12C8-A992-7F93-873989E4AA13}"/>
              </a:ext>
            </a:extLst>
          </p:cNvPr>
          <p:cNvPicPr>
            <a:picLocks noChangeAspect="1"/>
          </p:cNvPicPr>
          <p:nvPr/>
        </p:nvPicPr>
        <p:blipFill>
          <a:blip r:embed="rId4"/>
          <a:stretch>
            <a:fillRect/>
          </a:stretch>
        </p:blipFill>
        <p:spPr>
          <a:xfrm>
            <a:off x="-179" y="11281937"/>
            <a:ext cx="6858000" cy="4114800"/>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82ED0FD3-D43A-51BD-4017-3E379037B4FC}"/>
              </a:ext>
            </a:extLst>
          </p:cNvPr>
          <p:cNvPicPr>
            <a:picLocks noChangeAspect="1"/>
          </p:cNvPicPr>
          <p:nvPr/>
        </p:nvPicPr>
        <p:blipFill>
          <a:blip r:embed="rId5"/>
          <a:stretch>
            <a:fillRect/>
          </a:stretch>
        </p:blipFill>
        <p:spPr>
          <a:xfrm>
            <a:off x="-50819" y="11200994"/>
            <a:ext cx="6858000" cy="411480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FCBBA88C-E017-6812-E924-2EEFA9664B22}"/>
              </a:ext>
            </a:extLst>
          </p:cNvPr>
          <p:cNvPicPr>
            <a:picLocks noChangeAspect="1"/>
          </p:cNvPicPr>
          <p:nvPr/>
        </p:nvPicPr>
        <p:blipFill>
          <a:blip r:embed="rId6"/>
          <a:stretch>
            <a:fillRect/>
          </a:stretch>
        </p:blipFill>
        <p:spPr>
          <a:xfrm>
            <a:off x="-179" y="11056924"/>
            <a:ext cx="6858000" cy="4114800"/>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99CE1C20-7DD5-86F2-00E5-856EC9870A83}"/>
              </a:ext>
            </a:extLst>
          </p:cNvPr>
          <p:cNvPicPr>
            <a:picLocks noChangeAspect="1"/>
          </p:cNvPicPr>
          <p:nvPr/>
        </p:nvPicPr>
        <p:blipFill>
          <a:blip r:embed="rId7"/>
          <a:stretch>
            <a:fillRect/>
          </a:stretch>
        </p:blipFill>
        <p:spPr>
          <a:xfrm>
            <a:off x="-205631" y="11200994"/>
            <a:ext cx="6858000" cy="4114800"/>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5F015139-BEA2-9C7D-63B8-ADB0649330D4}"/>
              </a:ext>
            </a:extLst>
          </p:cNvPr>
          <p:cNvPicPr>
            <a:picLocks noChangeAspect="1"/>
          </p:cNvPicPr>
          <p:nvPr/>
        </p:nvPicPr>
        <p:blipFill>
          <a:blip r:embed="rId8"/>
          <a:stretch>
            <a:fillRect/>
          </a:stretch>
        </p:blipFill>
        <p:spPr>
          <a:xfrm>
            <a:off x="471488" y="11137867"/>
            <a:ext cx="6858000" cy="4114800"/>
          </a:xfrm>
          <a:prstGeom prst="rect">
            <a:avLst/>
          </a:prstGeom>
        </p:spPr>
      </p:pic>
      <p:sp>
        <p:nvSpPr>
          <p:cNvPr id="18" name="TextBox 17">
            <a:extLst>
              <a:ext uri="{FF2B5EF4-FFF2-40B4-BE49-F238E27FC236}">
                <a16:creationId xmlns:a16="http://schemas.microsoft.com/office/drawing/2014/main" id="{F45B49EC-7094-8937-85F6-9F10AA8215D8}"/>
              </a:ext>
            </a:extLst>
          </p:cNvPr>
          <p:cNvSpPr txBox="1"/>
          <p:nvPr/>
        </p:nvSpPr>
        <p:spPr>
          <a:xfrm>
            <a:off x="-179" y="1030756"/>
            <a:ext cx="372218" cy="369332"/>
          </a:xfrm>
          <a:prstGeom prst="rect">
            <a:avLst/>
          </a:prstGeom>
          <a:noFill/>
        </p:spPr>
        <p:txBody>
          <a:bodyPr wrap="none" rtlCol="0">
            <a:spAutoFit/>
          </a:bodyPr>
          <a:lstStyle/>
          <a:p>
            <a:r>
              <a:rPr lang="en-US" dirty="0"/>
              <a:t>4)</a:t>
            </a:r>
          </a:p>
        </p:txBody>
      </p:sp>
      <p:sp>
        <p:nvSpPr>
          <p:cNvPr id="19" name="TextBox 18">
            <a:extLst>
              <a:ext uri="{FF2B5EF4-FFF2-40B4-BE49-F238E27FC236}">
                <a16:creationId xmlns:a16="http://schemas.microsoft.com/office/drawing/2014/main" id="{F9005936-AB9F-BAC3-47BA-5A84780B52B8}"/>
              </a:ext>
            </a:extLst>
          </p:cNvPr>
          <p:cNvSpPr txBox="1"/>
          <p:nvPr/>
        </p:nvSpPr>
        <p:spPr>
          <a:xfrm>
            <a:off x="-179" y="5495756"/>
            <a:ext cx="372218" cy="369332"/>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3633261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5CE4-D088-7D25-07F3-09932FFB4914}"/>
              </a:ext>
            </a:extLst>
          </p:cNvPr>
          <p:cNvSpPr>
            <a:spLocks noGrp="1"/>
          </p:cNvSpPr>
          <p:nvPr>
            <p:ph type="title"/>
          </p:nvPr>
        </p:nvSpPr>
        <p:spPr/>
        <p:txBody>
          <a:bodyPr/>
          <a:lstStyle/>
          <a:p>
            <a:r>
              <a:rPr lang="en-US" dirty="0" err="1"/>
              <a:t>Netfabb</a:t>
            </a:r>
            <a:r>
              <a:rPr lang="en-US" dirty="0"/>
              <a:t>	</a:t>
            </a:r>
          </a:p>
        </p:txBody>
      </p:sp>
      <p:sp>
        <p:nvSpPr>
          <p:cNvPr id="3" name="Content Placeholder 2">
            <a:extLst>
              <a:ext uri="{FF2B5EF4-FFF2-40B4-BE49-F238E27FC236}">
                <a16:creationId xmlns:a16="http://schemas.microsoft.com/office/drawing/2014/main" id="{E5F4A27B-2459-C519-A397-F46FEC047D28}"/>
              </a:ext>
            </a:extLst>
          </p:cNvPr>
          <p:cNvSpPr>
            <a:spLocks noGrp="1"/>
          </p:cNvSpPr>
          <p:nvPr>
            <p:ph idx="1"/>
          </p:nvPr>
        </p:nvSpPr>
        <p:spPr/>
        <p:txBody>
          <a:bodyPr/>
          <a:lstStyle/>
          <a:p>
            <a:endParaRPr lang="en-US" dirty="0"/>
          </a:p>
          <a:p>
            <a:endParaRPr lang="en-US" dirty="0"/>
          </a:p>
          <a:p>
            <a:endParaRPr lang="en-US" dirty="0"/>
          </a:p>
          <a:p>
            <a:r>
              <a:rPr lang="en-US" dirty="0"/>
              <a:t>Press Keep Editor after applying the support.</a:t>
            </a:r>
          </a:p>
          <a:p>
            <a:r>
              <a:rPr lang="en-US" dirty="0"/>
              <a:t>Select the part(s) you wish to slice. </a:t>
            </a:r>
          </a:p>
          <a:p>
            <a:pPr lvl="1"/>
            <a:r>
              <a:rPr lang="en-US" dirty="0"/>
              <a:t>You do not have to select all, but you do need to select one. You can reposition the slices, but it is advised to place the 3D object where you want them, to ensure proper placement.</a:t>
            </a:r>
          </a:p>
          <a:p>
            <a:endParaRPr lang="en-US" dirty="0"/>
          </a:p>
        </p:txBody>
      </p:sp>
    </p:spTree>
    <p:extLst>
      <p:ext uri="{BB962C8B-B14F-4D97-AF65-F5344CB8AC3E}">
        <p14:creationId xmlns:p14="http://schemas.microsoft.com/office/powerpoint/2010/main" val="22355189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44898</TotalTime>
  <Words>704</Words>
  <Application>Microsoft Macintosh PowerPoint</Application>
  <PresentationFormat>A4 Paper (210x297 mm)</PresentationFormat>
  <Paragraphs>56</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Arial</vt:lpstr>
      <vt:lpstr>Calibri</vt:lpstr>
      <vt:lpstr>Calibri Light</vt:lpstr>
      <vt:lpstr>Office Theme</vt:lpstr>
      <vt:lpstr>PowerPoint Presentation</vt:lpstr>
      <vt:lpstr>Caution:</vt:lpstr>
      <vt:lpstr>It starts in CAD </vt:lpstr>
      <vt:lpstr>Optional: Setting up Netfabb</vt:lpstr>
      <vt:lpstr>Opening Netfabb</vt:lpstr>
      <vt:lpstr>Import file(s)</vt:lpstr>
      <vt:lpstr>PowerPoint Presentation</vt:lpstr>
      <vt:lpstr>Orient the part</vt:lpstr>
      <vt:lpstr>Netfabb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Magnus Bolt Kjer</dc:creator>
  <cp:lastModifiedBy>Magnus Bolt Kjer</cp:lastModifiedBy>
  <cp:revision>1</cp:revision>
  <dcterms:created xsi:type="dcterms:W3CDTF">2023-11-29T12:13:53Z</dcterms:created>
  <dcterms:modified xsi:type="dcterms:W3CDTF">2023-12-30T16:32:47Z</dcterms:modified>
</cp:coreProperties>
</file>